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61" r:id="rId4"/>
    <p:sldId id="271" r:id="rId5"/>
    <p:sldId id="262" r:id="rId6"/>
    <p:sldId id="264" r:id="rId7"/>
    <p:sldId id="265" r:id="rId8"/>
    <p:sldId id="270" r:id="rId9"/>
    <p:sldId id="268" r:id="rId10"/>
    <p:sldId id="266" r:id="rId11"/>
    <p:sldId id="283" r:id="rId12"/>
    <p:sldId id="269" r:id="rId13"/>
    <p:sldId id="279" r:id="rId14"/>
    <p:sldId id="280" r:id="rId15"/>
    <p:sldId id="281" r:id="rId16"/>
    <p:sldId id="287" r:id="rId17"/>
    <p:sldId id="286" r:id="rId18"/>
    <p:sldId id="278" r:id="rId19"/>
  </p:sldIdLst>
  <p:sldSz cx="9144000" cy="6858000" type="screen4x3"/>
  <p:notesSz cx="6946900" cy="10083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FC8B328-2681-427A-82F9-1BB9DBC07BF0}">
          <p14:sldIdLst>
            <p14:sldId id="256"/>
            <p14:sldId id="257"/>
          </p14:sldIdLst>
        </p14:section>
        <p14:section name="Introduction" id="{5D17AC3D-2F58-4E69-9A71-5921E0CE2842}">
          <p14:sldIdLst>
            <p14:sldId id="261"/>
            <p14:sldId id="271"/>
            <p14:sldId id="262"/>
          </p14:sldIdLst>
        </p14:section>
        <p14:section name="Logic Programming Paradigm" id="{8A56E65C-C0EF-4299-85C2-6AFE27AED894}">
          <p14:sldIdLst>
            <p14:sldId id="264"/>
            <p14:sldId id="265"/>
            <p14:sldId id="270"/>
            <p14:sldId id="268"/>
            <p14:sldId id="266"/>
            <p14:sldId id="283"/>
            <p14:sldId id="269"/>
            <p14:sldId id="279"/>
            <p14:sldId id="280"/>
            <p14:sldId id="281"/>
            <p14:sldId id="287"/>
            <p14:sldId id="286"/>
          </p14:sldIdLst>
        </p14:section>
        <p14:section name="Untitled Section" id="{B8C7DB52-3CD3-43D7-8D9B-8D8EB0079E45}">
          <p14:sldIdLst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08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E08FF-5F9D-4653-A564-3641BF7EDD3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F7AE0B-F22A-496A-9D49-54982CDD20A0}">
      <dgm:prSet phldrT="[Text]"/>
      <dgm:spPr/>
      <dgm:t>
        <a:bodyPr/>
        <a:lstStyle/>
        <a:p>
          <a:r>
            <a:rPr lang="en-US" dirty="0" smtClean="0"/>
            <a:t>Programming</a:t>
          </a:r>
          <a:endParaRPr lang="en-US" dirty="0"/>
        </a:p>
      </dgm:t>
    </dgm:pt>
    <dgm:pt modelId="{67C77CED-25C3-4408-BB2B-2860ED56EC65}" type="parTrans" cxnId="{C59B054A-A161-4633-9A1E-EE77405F3DF8}">
      <dgm:prSet/>
      <dgm:spPr/>
      <dgm:t>
        <a:bodyPr/>
        <a:lstStyle/>
        <a:p>
          <a:endParaRPr lang="en-US"/>
        </a:p>
      </dgm:t>
    </dgm:pt>
    <dgm:pt modelId="{5E4D1620-242B-4E2D-8A63-44DBA6AEE0BE}" type="sibTrans" cxnId="{C59B054A-A161-4633-9A1E-EE77405F3DF8}">
      <dgm:prSet/>
      <dgm:spPr/>
      <dgm:t>
        <a:bodyPr/>
        <a:lstStyle/>
        <a:p>
          <a:endParaRPr lang="en-US"/>
        </a:p>
      </dgm:t>
    </dgm:pt>
    <dgm:pt modelId="{1D04737C-273A-4A08-8BE2-2F30810F629C}">
      <dgm:prSet phldrT="[Text]"/>
      <dgm:spPr/>
      <dgm:t>
        <a:bodyPr/>
        <a:lstStyle/>
        <a:p>
          <a:r>
            <a:rPr lang="en-US" dirty="0" smtClean="0"/>
            <a:t>Programming Paradigms</a:t>
          </a:r>
          <a:endParaRPr lang="en-US" dirty="0"/>
        </a:p>
      </dgm:t>
    </dgm:pt>
    <dgm:pt modelId="{E8A3A9E4-4CEE-4F2F-99EA-55FBC042DDC8}" type="parTrans" cxnId="{2991E9E3-5C18-4238-9857-60B0427B312D}">
      <dgm:prSet/>
      <dgm:spPr/>
      <dgm:t>
        <a:bodyPr/>
        <a:lstStyle/>
        <a:p>
          <a:endParaRPr lang="en-US"/>
        </a:p>
      </dgm:t>
    </dgm:pt>
    <dgm:pt modelId="{EF887E50-DEAD-4242-A9C3-37811ED5F6C1}" type="sibTrans" cxnId="{2991E9E3-5C18-4238-9857-60B0427B312D}">
      <dgm:prSet/>
      <dgm:spPr/>
      <dgm:t>
        <a:bodyPr/>
        <a:lstStyle/>
        <a:p>
          <a:endParaRPr lang="en-US"/>
        </a:p>
      </dgm:t>
    </dgm:pt>
    <dgm:pt modelId="{AFC88BCE-2645-4A97-A068-13F78AA45A56}">
      <dgm:prSet phldrT="[Text]"/>
      <dgm:spPr/>
      <dgm:t>
        <a:bodyPr/>
        <a:lstStyle/>
        <a:p>
          <a:r>
            <a:rPr lang="en-US" dirty="0" smtClean="0"/>
            <a:t>Programming Methodology</a:t>
          </a:r>
          <a:endParaRPr lang="en-US" dirty="0"/>
        </a:p>
      </dgm:t>
    </dgm:pt>
    <dgm:pt modelId="{63ABEF5C-CC89-403F-9313-523887E36F05}" type="parTrans" cxnId="{6351A139-3809-4BE3-8709-D143D0F6E0FA}">
      <dgm:prSet/>
      <dgm:spPr/>
      <dgm:t>
        <a:bodyPr/>
        <a:lstStyle/>
        <a:p>
          <a:endParaRPr lang="en-US"/>
        </a:p>
      </dgm:t>
    </dgm:pt>
    <dgm:pt modelId="{85462A1A-466B-4BD2-A627-F5CE548C3682}" type="sibTrans" cxnId="{6351A139-3809-4BE3-8709-D143D0F6E0FA}">
      <dgm:prSet/>
      <dgm:spPr/>
      <dgm:t>
        <a:bodyPr/>
        <a:lstStyle/>
        <a:p>
          <a:endParaRPr lang="en-US"/>
        </a:p>
      </dgm:t>
    </dgm:pt>
    <dgm:pt modelId="{CBD187AE-C84F-459D-88D4-6E55189D65C7}" type="pres">
      <dgm:prSet presAssocID="{463E08FF-5F9D-4653-A564-3641BF7EDD3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6ED4FC-D1E3-49F0-B36F-AD9846F90472}" type="pres">
      <dgm:prSet presAssocID="{8BF7AE0B-F22A-496A-9D49-54982CDD20A0}" presName="root1" presStyleCnt="0"/>
      <dgm:spPr/>
    </dgm:pt>
    <dgm:pt modelId="{2B198F7C-42FA-4D50-9815-187891A21E2E}" type="pres">
      <dgm:prSet presAssocID="{8BF7AE0B-F22A-496A-9D49-54982CDD20A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031E1E-9F63-4902-B4B7-55C5C13C6D06}" type="pres">
      <dgm:prSet presAssocID="{8BF7AE0B-F22A-496A-9D49-54982CDD20A0}" presName="level2hierChild" presStyleCnt="0"/>
      <dgm:spPr/>
    </dgm:pt>
    <dgm:pt modelId="{6BDCBDB8-8C67-40DF-8034-FA2CD2A775E1}" type="pres">
      <dgm:prSet presAssocID="{E8A3A9E4-4CEE-4F2F-99EA-55FBC042DDC8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F59ED495-DBFE-4562-ABA8-11C509DA5D7D}" type="pres">
      <dgm:prSet presAssocID="{E8A3A9E4-4CEE-4F2F-99EA-55FBC042DDC8}" presName="connTx" presStyleLbl="parChTrans1D2" presStyleIdx="0" presStyleCnt="2"/>
      <dgm:spPr/>
      <dgm:t>
        <a:bodyPr/>
        <a:lstStyle/>
        <a:p>
          <a:endParaRPr lang="en-US"/>
        </a:p>
      </dgm:t>
    </dgm:pt>
    <dgm:pt modelId="{216ED3A0-5BAF-4C65-96E4-3E5CD9A5DD4E}" type="pres">
      <dgm:prSet presAssocID="{1D04737C-273A-4A08-8BE2-2F30810F629C}" presName="root2" presStyleCnt="0"/>
      <dgm:spPr/>
    </dgm:pt>
    <dgm:pt modelId="{9E6BBF21-633A-4AE8-9117-66116F84E5EB}" type="pres">
      <dgm:prSet presAssocID="{1D04737C-273A-4A08-8BE2-2F30810F629C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A53AF1E-C983-49D4-A06D-31012DB65F89}" type="pres">
      <dgm:prSet presAssocID="{1D04737C-273A-4A08-8BE2-2F30810F629C}" presName="level3hierChild" presStyleCnt="0"/>
      <dgm:spPr/>
    </dgm:pt>
    <dgm:pt modelId="{48C2F30E-2961-43A2-BEFC-A18B3FCF2807}" type="pres">
      <dgm:prSet presAssocID="{63ABEF5C-CC89-403F-9313-523887E36F05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032959DA-92B2-46CC-AB49-9F2692281EAB}" type="pres">
      <dgm:prSet presAssocID="{63ABEF5C-CC89-403F-9313-523887E36F05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C8D2E88-4F6C-4CF3-ACD6-4A6012CF372B}" type="pres">
      <dgm:prSet presAssocID="{AFC88BCE-2645-4A97-A068-13F78AA45A56}" presName="root2" presStyleCnt="0"/>
      <dgm:spPr/>
    </dgm:pt>
    <dgm:pt modelId="{2B4FA601-AE0A-4573-B0B8-A6BB116CDCB0}" type="pres">
      <dgm:prSet presAssocID="{AFC88BCE-2645-4A97-A068-13F78AA45A56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A6BF0D-2FF9-483A-9D63-9B59B0250A6C}" type="pres">
      <dgm:prSet presAssocID="{AFC88BCE-2645-4A97-A068-13F78AA45A56}" presName="level3hierChild" presStyleCnt="0"/>
      <dgm:spPr/>
    </dgm:pt>
  </dgm:ptLst>
  <dgm:cxnLst>
    <dgm:cxn modelId="{52055EB6-352D-4FFE-956F-37F5141CEFDB}" type="presOf" srcId="{63ABEF5C-CC89-403F-9313-523887E36F05}" destId="{48C2F30E-2961-43A2-BEFC-A18B3FCF2807}" srcOrd="0" destOrd="0" presId="urn:microsoft.com/office/officeart/2005/8/layout/hierarchy2"/>
    <dgm:cxn modelId="{E0E7CF2D-B6C5-4518-A9F4-26C6F7119B09}" type="presOf" srcId="{63ABEF5C-CC89-403F-9313-523887E36F05}" destId="{032959DA-92B2-46CC-AB49-9F2692281EAB}" srcOrd="1" destOrd="0" presId="urn:microsoft.com/office/officeart/2005/8/layout/hierarchy2"/>
    <dgm:cxn modelId="{C59B054A-A161-4633-9A1E-EE77405F3DF8}" srcId="{463E08FF-5F9D-4653-A564-3641BF7EDD39}" destId="{8BF7AE0B-F22A-496A-9D49-54982CDD20A0}" srcOrd="0" destOrd="0" parTransId="{67C77CED-25C3-4408-BB2B-2860ED56EC65}" sibTransId="{5E4D1620-242B-4E2D-8A63-44DBA6AEE0BE}"/>
    <dgm:cxn modelId="{2991E9E3-5C18-4238-9857-60B0427B312D}" srcId="{8BF7AE0B-F22A-496A-9D49-54982CDD20A0}" destId="{1D04737C-273A-4A08-8BE2-2F30810F629C}" srcOrd="0" destOrd="0" parTransId="{E8A3A9E4-4CEE-4F2F-99EA-55FBC042DDC8}" sibTransId="{EF887E50-DEAD-4242-A9C3-37811ED5F6C1}"/>
    <dgm:cxn modelId="{58074205-F998-4175-908F-0EEAFD728748}" type="presOf" srcId="{1D04737C-273A-4A08-8BE2-2F30810F629C}" destId="{9E6BBF21-633A-4AE8-9117-66116F84E5EB}" srcOrd="0" destOrd="0" presId="urn:microsoft.com/office/officeart/2005/8/layout/hierarchy2"/>
    <dgm:cxn modelId="{82EFE503-44CD-410F-B31A-E6EC91BF204A}" type="presOf" srcId="{AFC88BCE-2645-4A97-A068-13F78AA45A56}" destId="{2B4FA601-AE0A-4573-B0B8-A6BB116CDCB0}" srcOrd="0" destOrd="0" presId="urn:microsoft.com/office/officeart/2005/8/layout/hierarchy2"/>
    <dgm:cxn modelId="{9A913F72-2E2A-4F73-A65E-E792C0171C04}" type="presOf" srcId="{E8A3A9E4-4CEE-4F2F-99EA-55FBC042DDC8}" destId="{6BDCBDB8-8C67-40DF-8034-FA2CD2A775E1}" srcOrd="0" destOrd="0" presId="urn:microsoft.com/office/officeart/2005/8/layout/hierarchy2"/>
    <dgm:cxn modelId="{3F7058AA-B9C3-43D2-8D4F-453DCA65F273}" type="presOf" srcId="{8BF7AE0B-F22A-496A-9D49-54982CDD20A0}" destId="{2B198F7C-42FA-4D50-9815-187891A21E2E}" srcOrd="0" destOrd="0" presId="urn:microsoft.com/office/officeart/2005/8/layout/hierarchy2"/>
    <dgm:cxn modelId="{8A1159CF-6BC5-4CBA-9917-91663F510D52}" type="presOf" srcId="{E8A3A9E4-4CEE-4F2F-99EA-55FBC042DDC8}" destId="{F59ED495-DBFE-4562-ABA8-11C509DA5D7D}" srcOrd="1" destOrd="0" presId="urn:microsoft.com/office/officeart/2005/8/layout/hierarchy2"/>
    <dgm:cxn modelId="{13C67B4D-8294-4C06-B106-4AB7492B18B9}" type="presOf" srcId="{463E08FF-5F9D-4653-A564-3641BF7EDD39}" destId="{CBD187AE-C84F-459D-88D4-6E55189D65C7}" srcOrd="0" destOrd="0" presId="urn:microsoft.com/office/officeart/2005/8/layout/hierarchy2"/>
    <dgm:cxn modelId="{6351A139-3809-4BE3-8709-D143D0F6E0FA}" srcId="{8BF7AE0B-F22A-496A-9D49-54982CDD20A0}" destId="{AFC88BCE-2645-4A97-A068-13F78AA45A56}" srcOrd="1" destOrd="0" parTransId="{63ABEF5C-CC89-403F-9313-523887E36F05}" sibTransId="{85462A1A-466B-4BD2-A627-F5CE548C3682}"/>
    <dgm:cxn modelId="{548AF50E-54F5-4CA2-8D71-29BE549339D0}" type="presParOf" srcId="{CBD187AE-C84F-459D-88D4-6E55189D65C7}" destId="{366ED4FC-D1E3-49F0-B36F-AD9846F90472}" srcOrd="0" destOrd="0" presId="urn:microsoft.com/office/officeart/2005/8/layout/hierarchy2"/>
    <dgm:cxn modelId="{9C6B6162-B8D3-4B27-B9A4-C349FFCD769F}" type="presParOf" srcId="{366ED4FC-D1E3-49F0-B36F-AD9846F90472}" destId="{2B198F7C-42FA-4D50-9815-187891A21E2E}" srcOrd="0" destOrd="0" presId="urn:microsoft.com/office/officeart/2005/8/layout/hierarchy2"/>
    <dgm:cxn modelId="{1F7C8835-D159-4C1A-A0AC-6244B1711442}" type="presParOf" srcId="{366ED4FC-D1E3-49F0-B36F-AD9846F90472}" destId="{7C031E1E-9F63-4902-B4B7-55C5C13C6D06}" srcOrd="1" destOrd="0" presId="urn:microsoft.com/office/officeart/2005/8/layout/hierarchy2"/>
    <dgm:cxn modelId="{1F6BD080-2A0D-4052-879D-366857FCE970}" type="presParOf" srcId="{7C031E1E-9F63-4902-B4B7-55C5C13C6D06}" destId="{6BDCBDB8-8C67-40DF-8034-FA2CD2A775E1}" srcOrd="0" destOrd="0" presId="urn:microsoft.com/office/officeart/2005/8/layout/hierarchy2"/>
    <dgm:cxn modelId="{198BF1AA-61A6-4A3E-AC56-3B2587606B81}" type="presParOf" srcId="{6BDCBDB8-8C67-40DF-8034-FA2CD2A775E1}" destId="{F59ED495-DBFE-4562-ABA8-11C509DA5D7D}" srcOrd="0" destOrd="0" presId="urn:microsoft.com/office/officeart/2005/8/layout/hierarchy2"/>
    <dgm:cxn modelId="{4EEF7986-403F-419F-A391-411F34FF8872}" type="presParOf" srcId="{7C031E1E-9F63-4902-B4B7-55C5C13C6D06}" destId="{216ED3A0-5BAF-4C65-96E4-3E5CD9A5DD4E}" srcOrd="1" destOrd="0" presId="urn:microsoft.com/office/officeart/2005/8/layout/hierarchy2"/>
    <dgm:cxn modelId="{2B7C8824-1D2E-48FA-BE21-D3DEDD7A9BA8}" type="presParOf" srcId="{216ED3A0-5BAF-4C65-96E4-3E5CD9A5DD4E}" destId="{9E6BBF21-633A-4AE8-9117-66116F84E5EB}" srcOrd="0" destOrd="0" presId="urn:microsoft.com/office/officeart/2005/8/layout/hierarchy2"/>
    <dgm:cxn modelId="{84DA4C05-F840-456A-908D-EFF522E6AF16}" type="presParOf" srcId="{216ED3A0-5BAF-4C65-96E4-3E5CD9A5DD4E}" destId="{9A53AF1E-C983-49D4-A06D-31012DB65F89}" srcOrd="1" destOrd="0" presId="urn:microsoft.com/office/officeart/2005/8/layout/hierarchy2"/>
    <dgm:cxn modelId="{2A0D48EA-5952-4AE0-80DF-F266D3D16465}" type="presParOf" srcId="{7C031E1E-9F63-4902-B4B7-55C5C13C6D06}" destId="{48C2F30E-2961-43A2-BEFC-A18B3FCF2807}" srcOrd="2" destOrd="0" presId="urn:microsoft.com/office/officeart/2005/8/layout/hierarchy2"/>
    <dgm:cxn modelId="{23B40C04-23B6-49EC-8858-2D8C49C60026}" type="presParOf" srcId="{48C2F30E-2961-43A2-BEFC-A18B3FCF2807}" destId="{032959DA-92B2-46CC-AB49-9F2692281EAB}" srcOrd="0" destOrd="0" presId="urn:microsoft.com/office/officeart/2005/8/layout/hierarchy2"/>
    <dgm:cxn modelId="{AA034D6F-DFE1-4371-A125-47E0CC393841}" type="presParOf" srcId="{7C031E1E-9F63-4902-B4B7-55C5C13C6D06}" destId="{BC8D2E88-4F6C-4CF3-ACD6-4A6012CF372B}" srcOrd="3" destOrd="0" presId="urn:microsoft.com/office/officeart/2005/8/layout/hierarchy2"/>
    <dgm:cxn modelId="{FCDD745F-E4FA-41E5-AB5F-D8AB3DFB4EE1}" type="presParOf" srcId="{BC8D2E88-4F6C-4CF3-ACD6-4A6012CF372B}" destId="{2B4FA601-AE0A-4573-B0B8-A6BB116CDCB0}" srcOrd="0" destOrd="0" presId="urn:microsoft.com/office/officeart/2005/8/layout/hierarchy2"/>
    <dgm:cxn modelId="{670AFDEE-FE6D-4563-93D4-CFB5955945E0}" type="presParOf" srcId="{BC8D2E88-4F6C-4CF3-ACD6-4A6012CF372B}" destId="{CFA6BF0D-2FF9-483A-9D63-9B59B0250A6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98F7C-42FA-4D50-9815-187891A21E2E}">
      <dsp:nvSpPr>
        <dsp:cNvPr id="0" name=""/>
        <dsp:cNvSpPr/>
      </dsp:nvSpPr>
      <dsp:spPr>
        <a:xfrm>
          <a:off x="1577" y="1227466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</a:t>
          </a:r>
          <a:endParaRPr lang="en-US" sz="2400" kern="1200" dirty="0"/>
        </a:p>
      </dsp:txBody>
      <dsp:txXfrm>
        <a:off x="27131" y="1253020"/>
        <a:ext cx="1693827" cy="821359"/>
      </dsp:txXfrm>
    </dsp:sp>
    <dsp:sp modelId="{6BDCBDB8-8C67-40DF-8034-FA2CD2A775E1}">
      <dsp:nvSpPr>
        <dsp:cNvPr id="0" name=""/>
        <dsp:cNvSpPr/>
      </dsp:nvSpPr>
      <dsp:spPr>
        <a:xfrm rot="19457599">
          <a:off x="1665721" y="1389266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391376"/>
        <a:ext cx="42977" cy="42977"/>
      </dsp:txXfrm>
    </dsp:sp>
    <dsp:sp modelId="{9E6BBF21-633A-4AE8-9117-66116F84E5EB}">
      <dsp:nvSpPr>
        <dsp:cNvPr id="0" name=""/>
        <dsp:cNvSpPr/>
      </dsp:nvSpPr>
      <dsp:spPr>
        <a:xfrm>
          <a:off x="2444487" y="725797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Paradigms</a:t>
          </a:r>
          <a:endParaRPr lang="en-US" sz="2400" kern="1200" dirty="0"/>
        </a:p>
      </dsp:txBody>
      <dsp:txXfrm>
        <a:off x="2470041" y="751351"/>
        <a:ext cx="1693827" cy="821359"/>
      </dsp:txXfrm>
    </dsp:sp>
    <dsp:sp modelId="{48C2F30E-2961-43A2-BEFC-A18B3FCF2807}">
      <dsp:nvSpPr>
        <dsp:cNvPr id="0" name=""/>
        <dsp:cNvSpPr/>
      </dsp:nvSpPr>
      <dsp:spPr>
        <a:xfrm rot="2142401">
          <a:off x="1665721" y="1890935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893045"/>
        <a:ext cx="42977" cy="42977"/>
      </dsp:txXfrm>
    </dsp:sp>
    <dsp:sp modelId="{2B4FA601-AE0A-4573-B0B8-A6BB116CDCB0}">
      <dsp:nvSpPr>
        <dsp:cNvPr id="0" name=""/>
        <dsp:cNvSpPr/>
      </dsp:nvSpPr>
      <dsp:spPr>
        <a:xfrm>
          <a:off x="2444487" y="1729135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Methodology</a:t>
          </a:r>
          <a:endParaRPr lang="en-US" sz="2400" kern="1200" dirty="0"/>
        </a:p>
      </dsp:txBody>
      <dsp:txXfrm>
        <a:off x="2470041" y="1754689"/>
        <a:ext cx="1693827" cy="821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>
              <a:defRPr sz="1300"/>
            </a:lvl1pPr>
          </a:lstStyle>
          <a:p>
            <a:pPr>
              <a:defRPr/>
            </a:pPr>
            <a:fld id="{A893D814-BBC0-4533-B551-D98B0FB61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4629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755650"/>
            <a:ext cx="5041900" cy="3781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96" tIns="48198" rIns="96396" bIns="4819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791075"/>
            <a:ext cx="5556250" cy="4537075"/>
          </a:xfrm>
          <a:prstGeom prst="rect">
            <a:avLst/>
          </a:prstGeom>
        </p:spPr>
        <p:txBody>
          <a:bodyPr vert="horz" lIns="96396" tIns="48198" rIns="96396" bIns="4819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03A8D299-CD6C-4FE5-837D-4B936C033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305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936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24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5578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613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03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70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627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275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9521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81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07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33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3A3737-D202-4416-9EBB-BAA99B1B625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585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310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628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414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698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312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923D7-D27A-4C82-AAE7-DAAB6FD60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ACF42-B283-4796-9195-60C202167A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AABDC-1769-4E76-A5A3-0E48DEE28F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F1E7C-2531-4F29-80A0-6575BE569B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4E250-EFE7-4FFA-8C8A-DF1B42AC11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2E60C-BE73-4457-AA29-37314DDA0C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5640B-5AAB-48DE-82B0-ECEF450435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/>
              <a:t>Lecture # </a:t>
            </a:r>
            <a:r>
              <a:rPr lang="en-US" sz="2400" dirty="0" smtClean="0"/>
              <a:t>17: Programming Paradigms</a:t>
            </a:r>
            <a:br>
              <a:rPr lang="en-US" sz="2400" dirty="0" smtClean="0"/>
            </a:br>
            <a:r>
              <a:rPr lang="en-US" sz="3600" dirty="0" smtClean="0"/>
              <a:t>Logic Programming</a:t>
            </a:r>
            <a:endParaRPr lang="en-US" sz="3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73050" lvl="1">
              <a:spcBef>
                <a:spcPts val="600"/>
              </a:spcBef>
              <a:buClr>
                <a:schemeClr val="accent1"/>
              </a:buClr>
            </a:pPr>
            <a:r>
              <a:rPr lang="en-US" dirty="0"/>
              <a:t>To know the basics of programming languages</a:t>
            </a:r>
          </a:p>
          <a:p>
            <a:pPr lvl="1"/>
            <a:r>
              <a:rPr lang="en-US" dirty="0" smtClean="0"/>
              <a:t>Logic Programming</a:t>
            </a:r>
          </a:p>
          <a:p>
            <a:pPr lvl="1"/>
            <a:r>
              <a:rPr lang="en-US" dirty="0" smtClean="0"/>
              <a:t>Prolog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Prolog: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dirty="0"/>
              <a:t>If we have the Prolog program: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male(</a:t>
            </a:r>
            <a:r>
              <a:rPr lang="en-US" sz="2000" dirty="0" err="1"/>
              <a:t>charles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male(</a:t>
            </a:r>
            <a:r>
              <a:rPr lang="en-US" sz="2000" dirty="0" err="1"/>
              <a:t>edward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male(</a:t>
            </a:r>
            <a:r>
              <a:rPr lang="en-US" sz="2000" dirty="0" err="1"/>
              <a:t>philip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parent(</a:t>
            </a:r>
            <a:r>
              <a:rPr lang="en-US" sz="2000" dirty="0" err="1"/>
              <a:t>philip</a:t>
            </a:r>
            <a:r>
              <a:rPr lang="en-US" sz="2000" dirty="0"/>
              <a:t>, </a:t>
            </a:r>
            <a:r>
              <a:rPr lang="en-US" sz="2000" dirty="0" err="1"/>
              <a:t>anne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parent(</a:t>
            </a:r>
            <a:r>
              <a:rPr lang="en-US" sz="2000" dirty="0" err="1"/>
              <a:t>philip</a:t>
            </a:r>
            <a:r>
              <a:rPr lang="en-US" sz="2000" dirty="0"/>
              <a:t>, </a:t>
            </a:r>
            <a:r>
              <a:rPr lang="en-US" sz="2000" dirty="0" err="1"/>
              <a:t>edward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parent(</a:t>
            </a:r>
            <a:r>
              <a:rPr lang="en-US" sz="2000" dirty="0" err="1"/>
              <a:t>philip</a:t>
            </a:r>
            <a:r>
              <a:rPr lang="en-US" sz="2000" dirty="0"/>
              <a:t>, </a:t>
            </a:r>
            <a:r>
              <a:rPr lang="en-US" sz="2000" dirty="0" err="1"/>
              <a:t>charles</a:t>
            </a:r>
            <a:r>
              <a:rPr lang="en-US" sz="2000" dirty="0" smtClean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dirty="0" smtClean="0">
              <a:solidFill>
                <a:prstClr val="black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dirty="0" smtClean="0">
                <a:solidFill>
                  <a:prstClr val="black"/>
                </a:solidFill>
              </a:rPr>
              <a:t>Then the query</a:t>
            </a:r>
            <a:endParaRPr lang="en-US" dirty="0">
              <a:solidFill>
                <a:prstClr val="black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/>
              <a:t>?- parent(X, </a:t>
            </a:r>
            <a:r>
              <a:rPr lang="en-US" sz="2000" dirty="0" err="1" smtClean="0"/>
              <a:t>charles</a:t>
            </a:r>
            <a:r>
              <a:rPr lang="en-US" sz="2000" dirty="0" smtClean="0"/>
              <a:t>), parent(X,Y), male(Y).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sz="20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000" dirty="0" smtClean="0"/>
              <a:t>Will return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/>
              <a:t>X = </a:t>
            </a:r>
            <a:r>
              <a:rPr lang="en-US" sz="2000" dirty="0" err="1" smtClean="0"/>
              <a:t>philip</a:t>
            </a:r>
            <a:r>
              <a:rPr lang="en-US" sz="2000" dirty="0" smtClean="0"/>
              <a:t>,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/>
              <a:t>Y = </a:t>
            </a:r>
            <a:r>
              <a:rPr lang="en-US" sz="2000" dirty="0" err="1" smtClean="0"/>
              <a:t>edward</a:t>
            </a:r>
            <a:r>
              <a:rPr lang="en-US" sz="2000" dirty="0" smtClean="0"/>
              <a:t>;</a:t>
            </a:r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B"/>
          <p:cNvSpPr/>
          <p:nvPr/>
        </p:nvSpPr>
        <p:spPr>
          <a:xfrm>
            <a:off x="12700" y="6718300"/>
            <a:ext cx="365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Gill Sans MT" pitchFamily="34" charset="0"/>
              </a:rPr>
              <a:t>Facts: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eats(</a:t>
            </a:r>
            <a:r>
              <a:rPr lang="en-US" dirty="0" err="1" smtClean="0">
                <a:latin typeface="Gill Sans MT" pitchFamily="34" charset="0"/>
              </a:rPr>
              <a:t>fred</a:t>
            </a:r>
            <a:r>
              <a:rPr lang="en-US" dirty="0" smtClean="0">
                <a:latin typeface="Gill Sans MT" pitchFamily="34" charset="0"/>
              </a:rPr>
              <a:t>, oranges). 			//Fred eats oranges</a:t>
            </a:r>
            <a:endParaRPr lang="en-US" dirty="0" smtClean="0">
              <a:latin typeface="Gill Sans MT" pitchFamily="34" charset="0"/>
            </a:endParaRPr>
          </a:p>
          <a:p>
            <a:pPr lvl="1"/>
            <a:r>
              <a:rPr lang="en-US" dirty="0" smtClean="0">
                <a:latin typeface="Gill Sans MT" pitchFamily="34" charset="0"/>
              </a:rPr>
              <a:t>eats(</a:t>
            </a:r>
            <a:r>
              <a:rPr lang="en-US" dirty="0" err="1" smtClean="0">
                <a:latin typeface="Gill Sans MT" pitchFamily="34" charset="0"/>
              </a:rPr>
              <a:t>fred,t_bone_steaks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eats(tony, apples).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eats(john, apples).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e</a:t>
            </a:r>
            <a:r>
              <a:rPr lang="en-US" dirty="0" smtClean="0">
                <a:latin typeface="Gill Sans MT" pitchFamily="34" charset="0"/>
              </a:rPr>
              <a:t>ats(john, grapefruit).</a:t>
            </a:r>
          </a:p>
          <a:p>
            <a:pPr lvl="1"/>
            <a:endParaRPr lang="en-US" dirty="0">
              <a:latin typeface="Gill Sans MT" pitchFamily="34" charset="0"/>
            </a:endParaRPr>
          </a:p>
          <a:p>
            <a:pPr lvl="1"/>
            <a:r>
              <a:rPr lang="en-US" dirty="0" smtClean="0">
                <a:latin typeface="Gill Sans MT" pitchFamily="34" charset="0"/>
              </a:rPr>
              <a:t>?- eats(</a:t>
            </a:r>
            <a:r>
              <a:rPr lang="en-US" dirty="0" err="1" smtClean="0">
                <a:latin typeface="Gill Sans MT" pitchFamily="34" charset="0"/>
              </a:rPr>
              <a:t>fred</a:t>
            </a:r>
            <a:r>
              <a:rPr lang="en-US" dirty="0" smtClean="0">
                <a:latin typeface="Gill Sans MT" pitchFamily="34" charset="0"/>
              </a:rPr>
              <a:t>, </a:t>
            </a:r>
            <a:r>
              <a:rPr lang="en-US" dirty="0" err="1" smtClean="0">
                <a:latin typeface="Gill Sans MT" pitchFamily="34" charset="0"/>
              </a:rPr>
              <a:t>organge</a:t>
            </a:r>
            <a:r>
              <a:rPr lang="en-US" dirty="0" smtClean="0">
                <a:latin typeface="Gill Sans MT" pitchFamily="34" charset="0"/>
              </a:rPr>
              <a:t>).	</a:t>
            </a:r>
            <a:endParaRPr lang="en-US" dirty="0" smtClean="0">
              <a:solidFill>
                <a:srgbClr val="FF0000"/>
              </a:solidFill>
              <a:latin typeface="Gill Sans MT" pitchFamily="34" charset="0"/>
            </a:endParaRPr>
          </a:p>
          <a:p>
            <a:pPr lvl="1"/>
            <a:r>
              <a:rPr lang="en-US" dirty="0" smtClean="0">
                <a:latin typeface="Gill Sans MT" pitchFamily="34" charset="0"/>
              </a:rPr>
              <a:t>?- eats(mike, apples).	</a:t>
            </a:r>
            <a:endParaRPr lang="en-US" dirty="0" smtClean="0">
              <a:solidFill>
                <a:srgbClr val="FF0000"/>
              </a:solidFill>
              <a:latin typeface="Gill Sans MT" pitchFamily="34" charset="0"/>
            </a:endParaRP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 lvl="1"/>
            <a:r>
              <a:rPr lang="en-US" dirty="0" smtClean="0">
                <a:latin typeface="Gill Sans MT" pitchFamily="34" charset="0"/>
              </a:rPr>
              <a:t>?- eats(</a:t>
            </a:r>
            <a:r>
              <a:rPr lang="en-US" dirty="0" err="1" smtClean="0">
                <a:latin typeface="Gill Sans MT" pitchFamily="34" charset="0"/>
              </a:rPr>
              <a:t>fred</a:t>
            </a:r>
            <a:r>
              <a:rPr lang="en-US" dirty="0" smtClean="0">
                <a:latin typeface="Gill Sans MT" pitchFamily="34" charset="0"/>
              </a:rPr>
              <a:t>, apples).	</a:t>
            </a:r>
            <a:endParaRPr lang="en-US" dirty="0" smtClean="0">
              <a:solidFill>
                <a:srgbClr val="FF0000"/>
              </a:solidFill>
              <a:latin typeface="Gill Sans MT" pitchFamily="34" charset="0"/>
            </a:endParaRP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>
              <a:buNone/>
            </a:pPr>
            <a:endParaRPr lang="en-US" dirty="0" smtClean="0">
              <a:latin typeface="Gill Sans MT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880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410200" y="4251960"/>
            <a:ext cx="1600200" cy="396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yes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410200" y="4800600"/>
            <a:ext cx="1600200" cy="3498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10200" y="5432425"/>
            <a:ext cx="1600200" cy="422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Logic Programming Paradigm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 you think of a program that follows the same programming paradigm?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82888" y="3405188"/>
            <a:ext cx="3160712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Gill Sans MT" pitchFamily="34" charset="0"/>
              </a:rPr>
              <a:t>HINT ( Databases)</a:t>
            </a:r>
          </a:p>
          <a:p>
            <a:endParaRPr lang="en-US">
              <a:latin typeface="Gill Sans MT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19400" y="4953000"/>
            <a:ext cx="32766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Gill Sans MT" pitchFamily="34" charset="0"/>
              </a:rPr>
              <a:t>Answer: SQL</a:t>
            </a:r>
          </a:p>
          <a:p>
            <a:endParaRPr lang="en-US">
              <a:latin typeface="Gill Sans MT" pitchFamily="34" charset="0"/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440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about Prolog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  logic programming language created in 1972</a:t>
            </a:r>
          </a:p>
          <a:p>
            <a:r>
              <a:rPr lang="en-US" dirty="0" err="1" smtClean="0"/>
              <a:t>PROgramming</a:t>
            </a:r>
            <a:r>
              <a:rPr lang="en-US" dirty="0" smtClean="0"/>
              <a:t> in </a:t>
            </a:r>
            <a:r>
              <a:rPr lang="en-US" dirty="0" err="1" smtClean="0"/>
              <a:t>LOGic</a:t>
            </a:r>
            <a:endParaRPr lang="en-US" dirty="0" smtClean="0"/>
          </a:p>
          <a:p>
            <a:r>
              <a:rPr lang="en-US" dirty="0" smtClean="0"/>
              <a:t>Facts in Prolog</a:t>
            </a:r>
          </a:p>
          <a:p>
            <a:pPr lvl="1"/>
            <a:r>
              <a:rPr lang="en-US" b="1" dirty="0" smtClean="0"/>
              <a:t>Father(peter).</a:t>
            </a:r>
          </a:p>
          <a:p>
            <a:pPr lvl="1"/>
            <a:r>
              <a:rPr lang="en-US" b="1" dirty="0" smtClean="0"/>
              <a:t>woman(</a:t>
            </a:r>
            <a:r>
              <a:rPr lang="en-US" b="1" dirty="0" err="1" smtClean="0"/>
              <a:t>mia</a:t>
            </a:r>
            <a:r>
              <a:rPr lang="en-US" b="1" dirty="0" smtClean="0"/>
              <a:t>).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Asking Prolog is done in the Interpreter window:</a:t>
            </a:r>
          </a:p>
          <a:p>
            <a:pPr lvl="1"/>
            <a:r>
              <a:rPr lang="en-US" b="1" dirty="0" smtClean="0"/>
              <a:t>Prolog</a:t>
            </a:r>
            <a:r>
              <a:rPr lang="en-US" dirty="0" smtClean="0"/>
              <a:t> listens to your queries and answers:</a:t>
            </a:r>
          </a:p>
          <a:p>
            <a:pPr lvl="2"/>
            <a:r>
              <a:rPr lang="en-US" b="1" dirty="0" smtClean="0"/>
              <a:t>?- father(peter).      //asking if peter is a father</a:t>
            </a:r>
            <a:endParaRPr lang="en-US" dirty="0" smtClean="0"/>
          </a:p>
          <a:p>
            <a:pPr lvl="2"/>
            <a:r>
              <a:rPr lang="en-US" b="1" dirty="0" smtClean="0"/>
              <a:t>true</a:t>
            </a:r>
            <a:endParaRPr lang="en-US" dirty="0" smtClean="0"/>
          </a:p>
          <a:p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4775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Rules</a:t>
            </a:r>
          </a:p>
          <a:p>
            <a:pPr lvl="1"/>
            <a:r>
              <a:rPr lang="en-US" sz="2800" dirty="0" smtClean="0"/>
              <a:t>Form:         	Head :- body </a:t>
            </a:r>
          </a:p>
          <a:p>
            <a:pPr lvl="1"/>
            <a:r>
              <a:rPr lang="en-US" sz="2800" dirty="0" smtClean="0"/>
              <a:t>Meaning: 		body leads to head</a:t>
            </a:r>
          </a:p>
          <a:p>
            <a:pPr lvl="1"/>
            <a:r>
              <a:rPr lang="en-US" sz="2800" dirty="0" smtClean="0"/>
              <a:t>Example:  person(X) :- male(X).</a:t>
            </a:r>
          </a:p>
          <a:p>
            <a:pPr lvl="2"/>
            <a:r>
              <a:rPr lang="en-US" sz="2500" dirty="0" smtClean="0"/>
              <a:t>If X is a male then X is a person</a:t>
            </a:r>
          </a:p>
          <a:p>
            <a:r>
              <a:rPr lang="en-US" sz="3200" dirty="0" smtClean="0"/>
              <a:t>Composite rules  - AND</a:t>
            </a:r>
          </a:p>
          <a:p>
            <a:pPr lvl="1"/>
            <a:r>
              <a:rPr lang="en-US" sz="2800" dirty="0" smtClean="0"/>
              <a:t>You can specify more conditions in the rule</a:t>
            </a:r>
          </a:p>
          <a:p>
            <a:pPr lvl="1"/>
            <a:r>
              <a:rPr lang="en-US" sz="2800" dirty="0" smtClean="0"/>
              <a:t>Example: 	father(X,Y) :- parent(X,Y), male(X).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	</a:t>
            </a:r>
          </a:p>
          <a:p>
            <a:r>
              <a:rPr lang="en-US" sz="3200" dirty="0" smtClean="0"/>
              <a:t>Composite rules – OR</a:t>
            </a:r>
          </a:p>
          <a:p>
            <a:pPr lvl="1"/>
            <a:r>
              <a:rPr lang="en-US" sz="2800" dirty="0" smtClean="0"/>
              <a:t>Just list the rules with different results</a:t>
            </a:r>
          </a:p>
          <a:p>
            <a:pPr lvl="1"/>
            <a:r>
              <a:rPr lang="en-US" sz="2800" dirty="0" smtClean="0"/>
              <a:t>Example</a:t>
            </a:r>
            <a:br>
              <a:rPr lang="en-US" sz="2800" dirty="0" smtClean="0"/>
            </a:br>
            <a:r>
              <a:rPr lang="en-US" sz="2800" dirty="0" smtClean="0"/>
              <a:t>person(X) :- male(X).</a:t>
            </a:r>
            <a:br>
              <a:rPr lang="en-US" sz="2800" dirty="0" smtClean="0"/>
            </a:br>
            <a:r>
              <a:rPr lang="en-US" sz="2800" dirty="0" smtClean="0"/>
              <a:t>Person(X) :- female(X).</a:t>
            </a:r>
          </a:p>
          <a:p>
            <a:pPr lvl="1"/>
            <a:r>
              <a:rPr lang="en-US" sz="2800" dirty="0" smtClean="0"/>
              <a:t>Meaning a person is either a male or a female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51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r>
              <a:rPr lang="en-US" dirty="0" smtClean="0"/>
              <a:t>Combine Prolog with Java</a:t>
            </a:r>
          </a:p>
          <a:p>
            <a:r>
              <a:rPr lang="en-US" dirty="0" smtClean="0"/>
              <a:t>Tic-tac-toe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1800" dirty="0" smtClean="0"/>
              <a:t>	see: http://www.csupomona.edu/~jrfisher/www/prolog_tutorial/8_4.html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240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98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4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en-US" dirty="0">
                <a:latin typeface="Gill Sans MT" pitchFamily="34" charset="0"/>
              </a:rPr>
              <a:t>fun(X) :-</a:t>
            </a:r>
          </a:p>
          <a:p>
            <a:pPr marL="274638" lvl="1" indent="0">
              <a:buNone/>
            </a:pPr>
            <a:r>
              <a:rPr lang="en-US" dirty="0" smtClean="0">
                <a:latin typeface="Gill Sans MT" pitchFamily="34" charset="0"/>
              </a:rPr>
              <a:t>	red(X</a:t>
            </a:r>
            <a:r>
              <a:rPr lang="en-US" dirty="0">
                <a:latin typeface="Gill Sans MT" pitchFamily="34" charset="0"/>
              </a:rPr>
              <a:t>),</a:t>
            </a:r>
          </a:p>
          <a:p>
            <a:pPr marL="274638" lvl="1" indent="0">
              <a:buNone/>
            </a:pPr>
            <a:r>
              <a:rPr lang="en-US" dirty="0" smtClean="0">
                <a:latin typeface="Gill Sans MT" pitchFamily="34" charset="0"/>
              </a:rPr>
              <a:t>	car(X</a:t>
            </a:r>
            <a:r>
              <a:rPr lang="en-US" dirty="0">
                <a:latin typeface="Gill Sans MT" pitchFamily="34" charset="0"/>
              </a:rPr>
              <a:t>).</a:t>
            </a:r>
          </a:p>
          <a:p>
            <a:pPr lvl="1"/>
            <a:r>
              <a:rPr lang="en-US" dirty="0">
                <a:latin typeface="Gill Sans MT" pitchFamily="34" charset="0"/>
              </a:rPr>
              <a:t>fun(X) :-</a:t>
            </a:r>
          </a:p>
          <a:p>
            <a:pPr marL="274638" lvl="1" indent="0">
              <a:buNone/>
            </a:pPr>
            <a:r>
              <a:rPr lang="en-US" dirty="0" smtClean="0">
                <a:latin typeface="Gill Sans MT" pitchFamily="34" charset="0"/>
              </a:rPr>
              <a:t>	blue(X</a:t>
            </a:r>
            <a:r>
              <a:rPr lang="en-US" dirty="0">
                <a:latin typeface="Gill Sans MT" pitchFamily="34" charset="0"/>
              </a:rPr>
              <a:t>),</a:t>
            </a:r>
          </a:p>
          <a:p>
            <a:pPr marL="274638" lvl="1" indent="0">
              <a:buNone/>
            </a:pPr>
            <a:r>
              <a:rPr lang="en-US" dirty="0" smtClean="0">
                <a:latin typeface="Gill Sans MT" pitchFamily="34" charset="0"/>
              </a:rPr>
              <a:t>	bike(X</a:t>
            </a:r>
            <a:r>
              <a:rPr lang="en-US" dirty="0">
                <a:latin typeface="Gill Sans MT" pitchFamily="34" charset="0"/>
              </a:rPr>
              <a:t>).</a:t>
            </a:r>
          </a:p>
          <a:p>
            <a:pPr lvl="1"/>
            <a:r>
              <a:rPr lang="en-US" dirty="0">
                <a:latin typeface="Gill Sans MT" pitchFamily="34" charset="0"/>
              </a:rPr>
              <a:t>car(</a:t>
            </a:r>
            <a:r>
              <a:rPr lang="en-US" dirty="0" err="1">
                <a:latin typeface="Gill Sans MT" pitchFamily="34" charset="0"/>
              </a:rPr>
              <a:t>vw_beatle</a:t>
            </a:r>
            <a:r>
              <a:rPr lang="en-US" dirty="0">
                <a:latin typeface="Gill Sans MT" pitchFamily="34" charset="0"/>
              </a:rPr>
              <a:t>).</a:t>
            </a:r>
          </a:p>
          <a:p>
            <a:pPr lvl="1"/>
            <a:r>
              <a:rPr lang="en-US" dirty="0">
                <a:latin typeface="Gill Sans MT" pitchFamily="34" charset="0"/>
              </a:rPr>
              <a:t>car(</a:t>
            </a:r>
            <a:r>
              <a:rPr lang="en-US" dirty="0" err="1">
                <a:latin typeface="Gill Sans MT" pitchFamily="34" charset="0"/>
              </a:rPr>
              <a:t>ford_escort</a:t>
            </a:r>
            <a:r>
              <a:rPr lang="en-US" dirty="0">
                <a:latin typeface="Gill Sans MT" pitchFamily="34" charset="0"/>
              </a:rPr>
              <a:t>).</a:t>
            </a:r>
          </a:p>
          <a:p>
            <a:pPr lvl="1"/>
            <a:r>
              <a:rPr lang="en-US" dirty="0">
                <a:latin typeface="Gill Sans MT" pitchFamily="34" charset="0"/>
              </a:rPr>
              <a:t>bike(</a:t>
            </a:r>
            <a:r>
              <a:rPr lang="en-US" dirty="0" err="1">
                <a:latin typeface="Gill Sans MT" pitchFamily="34" charset="0"/>
              </a:rPr>
              <a:t>harley_davidson</a:t>
            </a:r>
            <a:r>
              <a:rPr lang="en-US" dirty="0">
                <a:latin typeface="Gill Sans MT" pitchFamily="34" charset="0"/>
              </a:rPr>
              <a:t>).</a:t>
            </a:r>
          </a:p>
          <a:p>
            <a:pPr lvl="1"/>
            <a:r>
              <a:rPr lang="en-US" dirty="0">
                <a:latin typeface="Gill Sans MT" pitchFamily="34" charset="0"/>
              </a:rPr>
              <a:t>red(</a:t>
            </a:r>
            <a:r>
              <a:rPr lang="en-US" dirty="0" err="1">
                <a:latin typeface="Gill Sans MT" pitchFamily="34" charset="0"/>
              </a:rPr>
              <a:t>vw_beatle</a:t>
            </a:r>
            <a:r>
              <a:rPr lang="en-US" dirty="0">
                <a:latin typeface="Gill Sans MT" pitchFamily="34" charset="0"/>
              </a:rPr>
              <a:t>).</a:t>
            </a:r>
          </a:p>
          <a:p>
            <a:pPr lvl="1"/>
            <a:r>
              <a:rPr lang="en-US" dirty="0">
                <a:latin typeface="Gill Sans MT" pitchFamily="34" charset="0"/>
              </a:rPr>
              <a:t>red(</a:t>
            </a:r>
            <a:r>
              <a:rPr lang="en-US" dirty="0" err="1">
                <a:latin typeface="Gill Sans MT" pitchFamily="34" charset="0"/>
              </a:rPr>
              <a:t>ford_escort</a:t>
            </a:r>
            <a:r>
              <a:rPr lang="en-US" dirty="0">
                <a:latin typeface="Gill Sans MT" pitchFamily="34" charset="0"/>
              </a:rPr>
              <a:t>).</a:t>
            </a:r>
          </a:p>
          <a:p>
            <a:pPr lvl="1"/>
            <a:r>
              <a:rPr lang="en-US" dirty="0">
                <a:latin typeface="Gill Sans MT" pitchFamily="34" charset="0"/>
              </a:rPr>
              <a:t>blue(</a:t>
            </a:r>
            <a:r>
              <a:rPr lang="en-US" dirty="0" err="1">
                <a:latin typeface="Gill Sans MT" pitchFamily="34" charset="0"/>
              </a:rPr>
              <a:t>harley_davidson</a:t>
            </a:r>
            <a:r>
              <a:rPr lang="en-US" dirty="0">
                <a:latin typeface="Gill Sans MT" pitchFamily="34" charset="0"/>
              </a:rPr>
              <a:t>).</a:t>
            </a:r>
            <a:endParaRPr lang="en-US" dirty="0" smtClean="0">
              <a:latin typeface="Gill Sans MT" pitchFamily="34" charset="0"/>
            </a:endParaRPr>
          </a:p>
          <a:p>
            <a:pPr>
              <a:buNone/>
            </a:pPr>
            <a:endParaRPr lang="en-US" dirty="0" smtClean="0">
              <a:latin typeface="Gill Sans MT" pitchFamily="34" charset="0"/>
            </a:endParaRPr>
          </a:p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Let’s now use the program and see if a </a:t>
            </a:r>
            <a:r>
              <a:rPr lang="en-US" dirty="0" err="1" smtClean="0"/>
              <a:t>harley_davidson</a:t>
            </a:r>
            <a:r>
              <a:rPr lang="en-US" dirty="0" smtClean="0"/>
              <a:t> is fun?</a:t>
            </a:r>
          </a:p>
          <a:p>
            <a:endParaRPr lang="en-US" dirty="0"/>
          </a:p>
          <a:p>
            <a:r>
              <a:rPr lang="en-US" dirty="0" smtClean="0"/>
              <a:t>?- fun(</a:t>
            </a:r>
            <a:r>
              <a:rPr lang="en-US" dirty="0" err="1" smtClean="0"/>
              <a:t>harley_davidson</a:t>
            </a:r>
            <a:r>
              <a:rPr lang="en-US" dirty="0" smtClean="0"/>
              <a:t>).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yes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</p:spPr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24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Points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Programming Paradigms </a:t>
            </a:r>
          </a:p>
          <a:p>
            <a:pPr lvl="1" eaLnBrk="1" hangingPunct="1"/>
            <a:r>
              <a:rPr lang="en-US" dirty="0" smtClean="0"/>
              <a:t>Declarative and Imperative</a:t>
            </a:r>
          </a:p>
          <a:p>
            <a:pPr lvl="1" eaLnBrk="1" hangingPunct="1">
              <a:buFont typeface="Wingdings 3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Logic programming depends on facts to build information and on queries to retrieve those pieces of information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Course Objectives</a:t>
            </a:r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dirty="0" smtClean="0"/>
              <a:t>To understand the software processes and their application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dirty="0" smtClean="0"/>
              <a:t>To be able to create software analysis and design models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dirty="0" smtClean="0">
                <a:solidFill>
                  <a:srgbClr val="FF0000"/>
                </a:solidFill>
              </a:rPr>
              <a:t>To know the basics of programming languages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dirty="0" smtClean="0"/>
              <a:t>To learn software constructions techniques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dirty="0" smtClean="0"/>
              <a:t>To learn about ethical issues of software engineering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71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Paradigm </a:t>
            </a:r>
            <a:r>
              <a:rPr lang="en-US" dirty="0" err="1" smtClean="0"/>
              <a:t>Vs</a:t>
            </a:r>
            <a:r>
              <a:rPr lang="en-US" dirty="0" smtClean="0"/>
              <a:t> Methodology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aphicFrame>
        <p:nvGraphicFramePr>
          <p:cNvPr id="4" name="Diagram 3"/>
          <p:cNvGraphicFramePr/>
          <p:nvPr/>
        </p:nvGraphicFramePr>
        <p:xfrm>
          <a:off x="1676400" y="1981200"/>
          <a:ext cx="4191000" cy="332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loud 4"/>
          <p:cNvSpPr/>
          <p:nvPr/>
        </p:nvSpPr>
        <p:spPr>
          <a:xfrm>
            <a:off x="5867400" y="20574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What are my available options?</a:t>
            </a:r>
          </a:p>
        </p:txBody>
      </p:sp>
      <p:sp>
        <p:nvSpPr>
          <p:cNvPr id="6" name="Cloud 5"/>
          <p:cNvSpPr/>
          <p:nvPr/>
        </p:nvSpPr>
        <p:spPr>
          <a:xfrm>
            <a:off x="5943600" y="41148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How do I solve this problem?</a:t>
            </a: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1079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Declarative Vs Imperative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Declarative programming </a:t>
            </a:r>
            <a:r>
              <a:rPr lang="en-US" dirty="0" smtClean="0"/>
              <a:t>is a programming paradigm in which programs describe the desired results of the program, without explicitly listing command or steps that need to be carried out to achieve the results.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b="1" dirty="0" smtClean="0"/>
              <a:t>Imperative programming</a:t>
            </a:r>
            <a:r>
              <a:rPr lang="en-US" dirty="0" smtClean="0"/>
              <a:t> is a programming paradigm that describes computation in terms of statements that change a program state. Imperative programs define sequences of commands for the computer to perform.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144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943600" y="26670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Imperative Programming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4191000"/>
            <a:ext cx="14478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Object Oriented Programming</a:t>
            </a:r>
          </a:p>
        </p:txBody>
      </p:sp>
      <p:cxnSp>
        <p:nvCxnSpPr>
          <p:cNvPr id="20" name="Straight Arrow Connector 19"/>
          <p:cNvCxnSpPr>
            <a:stCxn id="7" idx="2"/>
            <a:endCxn id="8" idx="0"/>
          </p:cNvCxnSpPr>
          <p:nvPr/>
        </p:nvCxnSpPr>
        <p:spPr>
          <a:xfrm rot="16200000" flipH="1">
            <a:off x="6896100" y="3200400"/>
            <a:ext cx="7620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" name="TextBox 22"/>
          <p:cNvSpPr txBox="1">
            <a:spLocks noChangeArrowheads="1"/>
          </p:cNvSpPr>
          <p:nvPr/>
        </p:nvSpPr>
        <p:spPr bwMode="auto">
          <a:xfrm>
            <a:off x="6324600" y="5056188"/>
            <a:ext cx="457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</a:t>
            </a:r>
          </a:p>
          <a:p>
            <a:endParaRPr lang="en-US" sz="1100">
              <a:latin typeface="Gill Sans MT" pitchFamily="34" charset="0"/>
            </a:endParaRPr>
          </a:p>
        </p:txBody>
      </p:sp>
      <p:sp>
        <p:nvSpPr>
          <p:cNvPr id="13318" name="TextBox 23"/>
          <p:cNvSpPr txBox="1">
            <a:spLocks noChangeArrowheads="1"/>
          </p:cNvSpPr>
          <p:nvPr/>
        </p:nvSpPr>
        <p:spPr bwMode="auto">
          <a:xfrm>
            <a:off x="8153400" y="5029200"/>
            <a:ext cx="45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C++ Java</a:t>
            </a:r>
          </a:p>
          <a:p>
            <a:endParaRPr lang="en-US" sz="1100">
              <a:latin typeface="Gill Sans MT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74913" y="4457700"/>
            <a:ext cx="4040188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TextBox 27"/>
          <p:cNvSpPr txBox="1">
            <a:spLocks noChangeArrowheads="1"/>
          </p:cNvSpPr>
          <p:nvPr/>
        </p:nvSpPr>
        <p:spPr bwMode="auto">
          <a:xfrm>
            <a:off x="1219200" y="5486400"/>
            <a:ext cx="177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More declarative</a:t>
            </a:r>
          </a:p>
        </p:txBody>
      </p:sp>
      <p:sp>
        <p:nvSpPr>
          <p:cNvPr id="13321" name="TextBox 28"/>
          <p:cNvSpPr txBox="1">
            <a:spLocks noChangeArrowheads="1"/>
          </p:cNvSpPr>
          <p:nvPr/>
        </p:nvSpPr>
        <p:spPr bwMode="auto">
          <a:xfrm>
            <a:off x="6035675" y="5486400"/>
            <a:ext cx="166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Less declarative</a:t>
            </a:r>
          </a:p>
        </p:txBody>
      </p:sp>
      <p:sp>
        <p:nvSpPr>
          <p:cNvPr id="13322" name="TextBox 29"/>
          <p:cNvSpPr txBox="1">
            <a:spLocks noChangeArrowheads="1"/>
          </p:cNvSpPr>
          <p:nvPr/>
        </p:nvSpPr>
        <p:spPr bwMode="auto">
          <a:xfrm>
            <a:off x="1524000" y="57912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 State</a:t>
            </a:r>
          </a:p>
        </p:txBody>
      </p:sp>
      <p:sp>
        <p:nvSpPr>
          <p:cNvPr id="13323" name="TextBox 30"/>
          <p:cNvSpPr txBox="1">
            <a:spLocks noChangeArrowheads="1"/>
          </p:cNvSpPr>
          <p:nvPr/>
        </p:nvSpPr>
        <p:spPr bwMode="auto">
          <a:xfrm>
            <a:off x="6426200" y="5791200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Stateful</a:t>
            </a:r>
          </a:p>
        </p:txBody>
      </p:sp>
      <p:sp>
        <p:nvSpPr>
          <p:cNvPr id="133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Programming Paradigms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105400" y="42672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Procedural Programming</a:t>
            </a:r>
          </a:p>
        </p:txBody>
      </p:sp>
      <p:cxnSp>
        <p:nvCxnSpPr>
          <p:cNvPr id="40" name="Straight Arrow Connector 39"/>
          <p:cNvCxnSpPr>
            <a:stCxn id="7" idx="2"/>
            <a:endCxn id="38" idx="0"/>
          </p:cNvCxnSpPr>
          <p:nvPr/>
        </p:nvCxnSpPr>
        <p:spPr>
          <a:xfrm rot="5400000">
            <a:off x="5829300" y="3429000"/>
            <a:ext cx="838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7" name="Group 42"/>
          <p:cNvGrpSpPr>
            <a:grpSpLocks/>
          </p:cNvGrpSpPr>
          <p:nvPr/>
        </p:nvGrpSpPr>
        <p:grpSpPr bwMode="auto">
          <a:xfrm>
            <a:off x="533400" y="2711450"/>
            <a:ext cx="3794125" cy="2851150"/>
            <a:chOff x="533400" y="1304836"/>
            <a:chExt cx="3794461" cy="2851874"/>
          </a:xfrm>
        </p:grpSpPr>
        <p:sp>
          <p:nvSpPr>
            <p:cNvPr id="5" name="Rectangle 4"/>
            <p:cNvSpPr/>
            <p:nvPr/>
          </p:nvSpPr>
          <p:spPr>
            <a:xfrm>
              <a:off x="1752708" y="1304836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Declarative Programming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3400" y="2972134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Functional Programming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9602" y="2895915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Logic Programming</a:t>
              </a:r>
            </a:p>
          </p:txBody>
        </p:sp>
        <p:cxnSp>
          <p:nvCxnSpPr>
            <p:cNvPr id="12" name="Straight Arrow Connector 11"/>
            <p:cNvCxnSpPr>
              <a:stCxn id="5" idx="2"/>
              <a:endCxn id="6" idx="0"/>
            </p:cNvCxnSpPr>
            <p:nvPr/>
          </p:nvCxnSpPr>
          <p:spPr>
            <a:xfrm rot="5400000">
              <a:off x="1414465" y="1909928"/>
              <a:ext cx="905105" cy="1219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3" name="TextBox 20"/>
            <p:cNvSpPr txBox="1">
              <a:spLocks noChangeArrowheads="1"/>
            </p:cNvSpPr>
            <p:nvPr/>
          </p:nvSpPr>
          <p:spPr bwMode="auto">
            <a:xfrm>
              <a:off x="1310939" y="3725823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HASKELL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sp>
          <p:nvSpPr>
            <p:cNvPr id="13334" name="TextBox 21"/>
            <p:cNvSpPr txBox="1">
              <a:spLocks noChangeArrowheads="1"/>
            </p:cNvSpPr>
            <p:nvPr/>
          </p:nvSpPr>
          <p:spPr bwMode="auto">
            <a:xfrm>
              <a:off x="3505200" y="3657600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PROLOG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cxnSp>
          <p:nvCxnSpPr>
            <p:cNvPr id="42" name="Straight Arrow Connector 41"/>
            <p:cNvCxnSpPr>
              <a:stCxn id="5" idx="2"/>
              <a:endCxn id="9" idx="0"/>
            </p:cNvCxnSpPr>
            <p:nvPr/>
          </p:nvCxnSpPr>
          <p:spPr>
            <a:xfrm rot="16200000" flipH="1">
              <a:off x="2595676" y="1948025"/>
              <a:ext cx="828885" cy="10668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733800" y="14478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Paradigms</a:t>
            </a:r>
          </a:p>
        </p:txBody>
      </p:sp>
      <p:sp>
        <p:nvSpPr>
          <p:cNvPr id="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1816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Logic Programming Paradigm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Problem Solving = Problem Description + Logical Deductions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In a logic program, we tell the computer </a:t>
            </a:r>
            <a:r>
              <a:rPr lang="en-US" b="1" dirty="0" smtClean="0"/>
              <a:t>‘what’ </a:t>
            </a:r>
            <a:r>
              <a:rPr lang="en-US" dirty="0" smtClean="0"/>
              <a:t>we want it to do and not </a:t>
            </a:r>
            <a:r>
              <a:rPr lang="en-US" b="1" dirty="0" smtClean="0"/>
              <a:t>‘how’ </a:t>
            </a:r>
            <a:r>
              <a:rPr lang="en-US" dirty="0" smtClean="0"/>
              <a:t>we want it to do it (as in imperative).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Declare WHAT the problem is, and leave it to the computer to use built-in reasoning to solve the problem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218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2209800" y="2819400"/>
            <a:ext cx="4648200" cy="990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Logic Programming Paradigm</a:t>
            </a:r>
          </a:p>
        </p:txBody>
      </p:sp>
      <p:sp>
        <p:nvSpPr>
          <p:cNvPr id="15363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Prolog is an example of Logic programming language.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3810000" y="2373313"/>
            <a:ext cx="1676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 pitchFamily="34" charset="0"/>
              </a:rPr>
              <a:t>Prolog Program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743200" y="31242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Facts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10200" y="31242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Rules</a:t>
            </a:r>
          </a:p>
        </p:txBody>
      </p:sp>
      <p:sp>
        <p:nvSpPr>
          <p:cNvPr id="10" name="Plus 9"/>
          <p:cNvSpPr/>
          <p:nvPr/>
        </p:nvSpPr>
        <p:spPr>
          <a:xfrm>
            <a:off x="4267200" y="3124200"/>
            <a:ext cx="457200" cy="3810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368" name="TextBox 11"/>
          <p:cNvSpPr txBox="1">
            <a:spLocks noChangeArrowheads="1"/>
          </p:cNvSpPr>
          <p:nvPr/>
        </p:nvSpPr>
        <p:spPr bwMode="auto">
          <a:xfrm>
            <a:off x="2209800" y="2773363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 pitchFamily="34" charset="0"/>
              </a:rPr>
              <a:t>Clause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362200" y="4191000"/>
            <a:ext cx="1600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p(t</a:t>
            </a:r>
            <a:r>
              <a:rPr lang="en-US" baseline="-25000" dirty="0"/>
              <a:t>1</a:t>
            </a:r>
            <a:r>
              <a:rPr lang="en-US" dirty="0"/>
              <a:t>,t</a:t>
            </a:r>
            <a:r>
              <a:rPr lang="en-US" baseline="-25000" dirty="0"/>
              <a:t>2</a:t>
            </a:r>
            <a:r>
              <a:rPr lang="en-US" dirty="0"/>
              <a:t>,…..t</a:t>
            </a:r>
            <a:r>
              <a:rPr lang="en-US" baseline="-25000" dirty="0"/>
              <a:t>n</a:t>
            </a:r>
            <a:r>
              <a:rPr lang="en-US" dirty="0"/>
              <a:t>)</a:t>
            </a:r>
          </a:p>
        </p:txBody>
      </p:sp>
      <p:cxnSp>
        <p:nvCxnSpPr>
          <p:cNvPr id="19" name="Straight Arrow Connector 18"/>
          <p:cNvCxnSpPr>
            <a:stCxn id="8" idx="2"/>
            <a:endCxn id="17" idx="0"/>
          </p:cNvCxnSpPr>
          <p:nvPr/>
        </p:nvCxnSpPr>
        <p:spPr>
          <a:xfrm rot="5400000">
            <a:off x="2819401" y="3848100"/>
            <a:ext cx="6858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3086101" y="4762500"/>
            <a:ext cx="381000" cy="3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2895600" y="4953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Term</a:t>
            </a:r>
          </a:p>
        </p:txBody>
      </p:sp>
      <p:cxnSp>
        <p:nvCxnSpPr>
          <p:cNvPr id="28" name="Straight Connector 27"/>
          <p:cNvCxnSpPr/>
          <p:nvPr/>
        </p:nvCxnSpPr>
        <p:spPr>
          <a:xfrm rot="5400000">
            <a:off x="3182938" y="5448300"/>
            <a:ext cx="2270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133600" y="5562600"/>
            <a:ext cx="2362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2058194" y="5639594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1752600" y="5715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Constant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2895600" y="5715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Variable</a:t>
            </a: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3277394" y="563800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4420394" y="563800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40"/>
          <p:cNvSpPr/>
          <p:nvPr/>
        </p:nvSpPr>
        <p:spPr>
          <a:xfrm>
            <a:off x="4038600" y="5715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Compound</a:t>
            </a:r>
          </a:p>
        </p:txBody>
      </p:sp>
      <p:sp>
        <p:nvSpPr>
          <p:cNvPr id="15381" name="TextBox 41"/>
          <p:cNvSpPr txBox="1">
            <a:spLocks noChangeArrowheads="1"/>
          </p:cNvSpPr>
          <p:nvPr/>
        </p:nvSpPr>
        <p:spPr bwMode="auto">
          <a:xfrm>
            <a:off x="457200" y="2667000"/>
            <a:ext cx="1752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Gill Sans MT" pitchFamily="34" charset="0"/>
              </a:rPr>
              <a:t>A fact represents a unit of information </a:t>
            </a:r>
            <a:r>
              <a:rPr lang="en-US" sz="1600" dirty="0" smtClean="0">
                <a:latin typeface="Gill Sans MT" pitchFamily="34" charset="0"/>
              </a:rPr>
              <a:t>that is </a:t>
            </a:r>
            <a:r>
              <a:rPr lang="en-US" sz="1600" dirty="0">
                <a:latin typeface="Gill Sans MT" pitchFamily="34" charset="0"/>
              </a:rPr>
              <a:t>assumed to be true.</a:t>
            </a:r>
          </a:p>
        </p:txBody>
      </p:sp>
      <p:sp>
        <p:nvSpPr>
          <p:cNvPr id="15382" name="TextBox 42"/>
          <p:cNvSpPr txBox="1">
            <a:spLocks noChangeArrowheads="1"/>
          </p:cNvSpPr>
          <p:nvPr/>
        </p:nvSpPr>
        <p:spPr bwMode="auto">
          <a:xfrm>
            <a:off x="7086600" y="2667000"/>
            <a:ext cx="1752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Gill Sans MT" pitchFamily="34" charset="0"/>
              </a:rPr>
              <a:t>A rule represents a conditional assertion</a:t>
            </a:r>
          </a:p>
          <a:p>
            <a:r>
              <a:rPr lang="en-US" sz="1600" dirty="0">
                <a:latin typeface="Gill Sans MT" pitchFamily="34" charset="0"/>
              </a:rPr>
              <a:t>(‘this is true if this is true’).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5029200" y="4191000"/>
            <a:ext cx="1600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A :- B1, B2,…, </a:t>
            </a:r>
            <a:r>
              <a:rPr lang="en-US" sz="1400" dirty="0" err="1"/>
              <a:t>Bn</a:t>
            </a:r>
            <a:r>
              <a:rPr lang="en-US" sz="1400" dirty="0"/>
              <a:t>,</a:t>
            </a:r>
          </a:p>
        </p:txBody>
      </p:sp>
      <p:cxnSp>
        <p:nvCxnSpPr>
          <p:cNvPr id="45" name="Straight Arrow Connector 44"/>
          <p:cNvCxnSpPr>
            <a:endCxn id="44" idx="0"/>
          </p:cNvCxnSpPr>
          <p:nvPr/>
        </p:nvCxnSpPr>
        <p:spPr>
          <a:xfrm rot="5400000">
            <a:off x="5486401" y="3848100"/>
            <a:ext cx="6858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Prolog: Example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2000" dirty="0" smtClean="0"/>
              <a:t>male(</a:t>
            </a:r>
            <a:r>
              <a:rPr lang="en-US" sz="2000" dirty="0" err="1" smtClean="0"/>
              <a:t>charles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male(</a:t>
            </a:r>
            <a:r>
              <a:rPr lang="en-US" sz="2000" dirty="0" err="1" smtClean="0"/>
              <a:t>edward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male(</a:t>
            </a:r>
            <a:r>
              <a:rPr lang="en-US" sz="2000" dirty="0" err="1" smtClean="0"/>
              <a:t>philip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parent(</a:t>
            </a:r>
            <a:r>
              <a:rPr lang="en-US" sz="2000" dirty="0" err="1" smtClean="0"/>
              <a:t>philip</a:t>
            </a:r>
            <a:r>
              <a:rPr lang="en-US" sz="2000" dirty="0" smtClean="0"/>
              <a:t>, </a:t>
            </a:r>
            <a:r>
              <a:rPr lang="en-US" sz="2000" dirty="0" err="1" smtClean="0"/>
              <a:t>anne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parent(</a:t>
            </a:r>
            <a:r>
              <a:rPr lang="en-US" sz="2000" dirty="0" err="1" smtClean="0"/>
              <a:t>philip</a:t>
            </a:r>
            <a:r>
              <a:rPr lang="en-US" sz="2000" dirty="0" smtClean="0"/>
              <a:t>, </a:t>
            </a:r>
            <a:r>
              <a:rPr lang="en-US" sz="2000" dirty="0" err="1" smtClean="0"/>
              <a:t>edward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parent(</a:t>
            </a:r>
            <a:r>
              <a:rPr lang="en-US" sz="2000" dirty="0" err="1" smtClean="0"/>
              <a:t>philip</a:t>
            </a:r>
            <a:r>
              <a:rPr lang="en-US" sz="2000" dirty="0" smtClean="0"/>
              <a:t>, </a:t>
            </a:r>
            <a:r>
              <a:rPr lang="en-US" sz="2000" dirty="0" err="1" smtClean="0"/>
              <a:t>charles</a:t>
            </a:r>
            <a:r>
              <a:rPr lang="en-US" sz="2000" dirty="0" smtClean="0"/>
              <a:t>).</a:t>
            </a:r>
          </a:p>
          <a:p>
            <a:pPr eaLnBrk="1" hangingPunct="1"/>
            <a:endParaRPr lang="en-US" sz="2000" dirty="0" smtClean="0"/>
          </a:p>
          <a:p>
            <a:pPr eaLnBrk="1" hangingPunct="1"/>
            <a:r>
              <a:rPr lang="en-US" sz="2000" dirty="0" smtClean="0"/>
              <a:t>father(X,Y) :- parent(X,Y), male(X).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2921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Logic Programming Paradigm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Once we have a Prolog program we can use it to answer a query.</a:t>
            </a:r>
          </a:p>
          <a:p>
            <a:pPr eaLnBrk="1" hangingPunct="1"/>
            <a:r>
              <a:rPr lang="en-US" dirty="0" smtClean="0"/>
              <a:t>?- A1, A2,…, An</a:t>
            </a:r>
          </a:p>
          <a:p>
            <a:pPr eaLnBrk="1" hangingPunct="1"/>
            <a:r>
              <a:rPr lang="en-US" dirty="0" smtClean="0"/>
              <a:t>Example</a:t>
            </a:r>
          </a:p>
          <a:p>
            <a:pPr lvl="1" eaLnBrk="1" hangingPunct="1"/>
            <a:r>
              <a:rPr lang="en-US" sz="2500" dirty="0" smtClean="0"/>
              <a:t>?- border(</a:t>
            </a:r>
            <a:r>
              <a:rPr lang="en-US" sz="2500" dirty="0" err="1" smtClean="0"/>
              <a:t>saudi</a:t>
            </a:r>
            <a:r>
              <a:rPr lang="en-US" sz="2500" dirty="0" smtClean="0"/>
              <a:t> </a:t>
            </a:r>
            <a:r>
              <a:rPr lang="en-US" sz="2500" dirty="0" err="1" smtClean="0"/>
              <a:t>arabia</a:t>
            </a:r>
            <a:r>
              <a:rPr lang="en-US" sz="2500" dirty="0" smtClean="0"/>
              <a:t>, </a:t>
            </a:r>
            <a:r>
              <a:rPr lang="en-US" sz="2500" dirty="0" err="1" smtClean="0"/>
              <a:t>yemen</a:t>
            </a:r>
            <a:r>
              <a:rPr lang="en-US" sz="2500" dirty="0" smtClean="0"/>
              <a:t>).</a:t>
            </a:r>
          </a:p>
          <a:p>
            <a:pPr lvl="1" eaLnBrk="1" hangingPunct="1"/>
            <a:r>
              <a:rPr lang="en-US" sz="2500" dirty="0" smtClean="0"/>
              <a:t>The Prolog interpreter responds ‘yes’ or ‘no’.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328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6914</TotalTime>
  <Words>933</Words>
  <Application>Microsoft Office PowerPoint</Application>
  <PresentationFormat>On-screen Show (4:3)</PresentationFormat>
  <Paragraphs>296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MS PGothic</vt:lpstr>
      <vt:lpstr>Arial</vt:lpstr>
      <vt:lpstr>Bookman Old Style</vt:lpstr>
      <vt:lpstr>Calibri</vt:lpstr>
      <vt:lpstr>Gill Sans MT</vt:lpstr>
      <vt:lpstr>Wingdings</vt:lpstr>
      <vt:lpstr>Wingdings 3</vt:lpstr>
      <vt:lpstr>SWE205 2011-09-26 (with Tabs)</vt:lpstr>
      <vt:lpstr>Lecture # 17: Programming Paradigms Logic Programming</vt:lpstr>
      <vt:lpstr>Course Objectives</vt:lpstr>
      <vt:lpstr>Paradigm Vs Methodology</vt:lpstr>
      <vt:lpstr>Declarative Vs Imperative</vt:lpstr>
      <vt:lpstr>Programming Paradigms</vt:lpstr>
      <vt:lpstr>Logic Programming Paradigm</vt:lpstr>
      <vt:lpstr>Logic Programming Paradigm</vt:lpstr>
      <vt:lpstr>Prolog: Example</vt:lpstr>
      <vt:lpstr>Logic Programming Paradigm</vt:lpstr>
      <vt:lpstr>Prolog: Example</vt:lpstr>
      <vt:lpstr>Questions:</vt:lpstr>
      <vt:lpstr>Logic Programming Paradigm</vt:lpstr>
      <vt:lpstr>More about Prolog</vt:lpstr>
      <vt:lpstr>Prolog</vt:lpstr>
      <vt:lpstr>Prolog</vt:lpstr>
      <vt:lpstr>Interesting Applications</vt:lpstr>
      <vt:lpstr>Questions:</vt:lpstr>
      <vt:lpstr>Key Points</vt:lpstr>
    </vt:vector>
  </TitlesOfParts>
  <Company>Misbhauddin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</dc:title>
  <dc:creator>Mohammed</dc:creator>
  <cp:lastModifiedBy>Sajjad</cp:lastModifiedBy>
  <cp:revision>200</cp:revision>
  <dcterms:created xsi:type="dcterms:W3CDTF">2009-05-13T06:38:04Z</dcterms:created>
  <dcterms:modified xsi:type="dcterms:W3CDTF">2016-04-09T17:42:36Z</dcterms:modified>
</cp:coreProperties>
</file>